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F62DC-E860-4664-8ED5-8584CA33B1C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57622-EC0B-4C28-A3AF-92061D56382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378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57622-EC0B-4C28-A3AF-92061D563827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306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4498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6300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8533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513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990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964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893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181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196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43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433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B68E9-E0F5-4E7C-AC12-41FC6795B0F9}" type="datetimeFigureOut">
              <a:rPr lang="uk-UA" smtClean="0"/>
              <a:t>26.11.2014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9B139-6BDE-4452-8218-B44546A3A00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505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0" descr="stationary_bkgrnd_V4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63" y="1309688"/>
            <a:ext cx="6645275" cy="423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02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-193712"/>
            <a:ext cx="9252520" cy="724542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475656" y="23270"/>
            <a:ext cx="1809750" cy="2238375"/>
          </a:xfrm>
          <a:prstGeom prst="rect">
            <a:avLst/>
          </a:prstGeom>
        </p:spPr>
      </p:pic>
      <p:sp>
        <p:nvSpPr>
          <p:cNvPr id="9" name="Надпись 2"/>
          <p:cNvSpPr txBox="1">
            <a:spLocks noChangeArrowheads="1"/>
          </p:cNvSpPr>
          <p:nvPr/>
        </p:nvSpPr>
        <p:spPr bwMode="auto">
          <a:xfrm>
            <a:off x="3491880" y="116632"/>
            <a:ext cx="43924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3200" b="1" kern="1400" spc="-50" dirty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Тема</a:t>
            </a:r>
            <a:r>
              <a:rPr lang="uk-UA" sz="3200" b="1" kern="1400" dirty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. </a:t>
            </a:r>
            <a:r>
              <a:rPr lang="uk-UA" sz="3200" b="1" kern="1400" dirty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Щедрий на добро внутрішній світ </a:t>
            </a:r>
            <a:r>
              <a:rPr lang="uk-UA" sz="3200" b="1" kern="14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героя</a:t>
            </a:r>
            <a:r>
              <a:rPr lang="en-US" sz="3200" b="1" kern="1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uk-UA" sz="2200" b="1" kern="14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Федько </a:t>
            </a:r>
            <a:r>
              <a:rPr lang="uk-UA" sz="2200" b="1" kern="1400" dirty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як особистість</a:t>
            </a:r>
            <a:endParaRPr lang="uk-UA" sz="1300" b="1" kern="1400" dirty="0">
              <a:solidFill>
                <a:srgbClr val="7030A0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ru-RU" sz="1000" kern="1400" dirty="0">
                <a:solidFill>
                  <a:srgbClr val="262626"/>
                </a:solidFill>
                <a:effectLst/>
                <a:latin typeface="Candara"/>
                <a:ea typeface="Times New Roman"/>
                <a:cs typeface="Times New Roman"/>
              </a:rPr>
              <a:t> </a:t>
            </a:r>
            <a:endParaRPr lang="uk-UA" sz="1000" kern="1400" dirty="0">
              <a:solidFill>
                <a:srgbClr val="262626"/>
              </a:solidFill>
              <a:effectLst/>
              <a:latin typeface="Candara"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311170"/>
            <a:ext cx="6318448" cy="478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uk-UA" sz="24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Ім’я уроку</a:t>
            </a:r>
            <a:r>
              <a:rPr lang="uk-UA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: 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Життя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дане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на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добрі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справи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endParaRPr lang="uk-UA" sz="1600" b="1" kern="1400" dirty="0" smtClean="0">
              <a:solidFill>
                <a:srgbClr val="4F81BD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Мета: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продовжити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роботу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щодо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аналізування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твору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Володимира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Винниченка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»Федько-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халамидник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», характеристики щедрого на добро головного героя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твору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як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особистості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;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розвивати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навички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виразного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читання,логічне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та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образне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мислення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висловлювати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своє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ставлення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до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зображуваного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;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виховувати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високі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моральні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якості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та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духовні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цінності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uk-UA" sz="1600" b="1" kern="1400" dirty="0" smtClean="0">
              <a:solidFill>
                <a:srgbClr val="4F81BD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4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Епіграф</a:t>
            </a:r>
            <a:endParaRPr lang="uk-UA" sz="2400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 algn="r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uk-UA" sz="1600" b="1" i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Коли ти маєш вчинити щось погане ,сім раз</a:t>
            </a:r>
            <a:endParaRPr lang="uk-UA" sz="1600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 algn="r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uk-UA" sz="1600" b="1" i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подумай-і не вчини, а добро роби не думаючи.</a:t>
            </a:r>
            <a:endParaRPr lang="uk-UA" sz="1600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 algn="r">
              <a:lnSpc>
                <a:spcPct val="118000"/>
              </a:lnSpc>
              <a:spcAft>
                <a:spcPts val="600"/>
              </a:spcAft>
            </a:pPr>
            <a:r>
              <a:rPr lang="uk-UA" sz="2000" i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М.Рильський</a:t>
            </a:r>
            <a:endParaRPr lang="uk-UA" sz="1050" kern="1400" dirty="0">
              <a:solidFill>
                <a:srgbClr val="262626"/>
              </a:solidFill>
              <a:effectLst/>
              <a:latin typeface="Candar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527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18256"/>
            <a:ext cx="9144000" cy="68762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476672"/>
            <a:ext cx="66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Я хочу </a:t>
            </a:r>
            <a:r>
              <a:rPr lang="ru-RU" sz="7200" b="1" dirty="0" err="1" smtClean="0">
                <a:solidFill>
                  <a:srgbClr val="0070C0"/>
                </a:solidFill>
              </a:rPr>
              <a:t>дізнатися</a:t>
            </a:r>
            <a:r>
              <a:rPr lang="ru-RU" sz="7200" b="1" dirty="0" smtClean="0">
                <a:solidFill>
                  <a:srgbClr val="0070C0"/>
                </a:solidFill>
              </a:rPr>
              <a:t>…              </a:t>
            </a:r>
            <a:r>
              <a:rPr lang="ru-RU" sz="7200" b="1" dirty="0" err="1" smtClean="0">
                <a:solidFill>
                  <a:srgbClr val="0070C0"/>
                </a:solidFill>
              </a:rPr>
              <a:t>зрозуміти</a:t>
            </a:r>
            <a:r>
              <a:rPr lang="ru-RU" sz="7200" b="1" dirty="0" smtClean="0">
                <a:solidFill>
                  <a:srgbClr val="0070C0"/>
                </a:solidFill>
              </a:rPr>
              <a:t>…</a:t>
            </a:r>
          </a:p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     </a:t>
            </a:r>
            <a:r>
              <a:rPr lang="ru-RU" sz="7200" b="1" dirty="0" err="1" smtClean="0">
                <a:solidFill>
                  <a:srgbClr val="0070C0"/>
                </a:solidFill>
              </a:rPr>
              <a:t>відчути</a:t>
            </a:r>
            <a:r>
              <a:rPr lang="ru-RU" sz="7200" b="1" dirty="0" smtClean="0">
                <a:solidFill>
                  <a:srgbClr val="0070C0"/>
                </a:solidFill>
              </a:rPr>
              <a:t>…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962838"/>
              </p:ext>
            </p:extLst>
          </p:nvPr>
        </p:nvGraphicFramePr>
        <p:xfrm>
          <a:off x="1295635" y="440371"/>
          <a:ext cx="6552729" cy="5796942"/>
        </p:xfrm>
        <a:graphic>
          <a:graphicData uri="http://schemas.openxmlformats.org/drawingml/2006/table">
            <a:tbl>
              <a:tblPr firstRow="1" firstCol="1" bandRow="1"/>
              <a:tblGrid>
                <a:gridCol w="1800202"/>
                <a:gridCol w="2880320"/>
                <a:gridCol w="1872207"/>
              </a:tblGrid>
              <a:tr h="837178"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uk-UA" sz="2400" b="1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Федько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uk-UA" sz="2400" b="1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Критерії порівняння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uk-UA" sz="2400" b="1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Толя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766"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b="1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uk-UA" sz="2400" b="0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Портретне зображення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011766"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40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 b="1" kern="1400">
                        <a:solidFill>
                          <a:srgbClr val="365F91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uk-UA" sz="2400" b="0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Риси характеру та вчинки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400" dirty="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 dirty="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766"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b="1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uk-UA" sz="2400" b="0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Ставлення один до одного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011766"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b="1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uk-UA" sz="2400" b="0" kern="1400" dirty="0">
                          <a:solidFill>
                            <a:srgbClr val="365F91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Ставлення автора до персонажу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700"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b="1" kern="140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400" dirty="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 dirty="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1400" dirty="0">
                          <a:solidFill>
                            <a:srgbClr val="262626"/>
                          </a:solidFill>
                          <a:effectLst/>
                          <a:latin typeface="Candara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000" kern="1400" dirty="0">
                        <a:solidFill>
                          <a:srgbClr val="262626"/>
                        </a:solidFill>
                        <a:effectLst/>
                        <a:latin typeface="Candar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62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9632" y="980728"/>
            <a:ext cx="6984776" cy="496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uk-UA" sz="24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Асоціативний диктант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2400" kern="1400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Записати слова у два стовпчики. В перший ті, що асоціюються з Федьком, а в другий – із Толею.</a:t>
            </a:r>
            <a:endParaRPr lang="uk-UA" sz="2400" kern="1400" dirty="0" smtClean="0">
              <a:solidFill>
                <a:srgbClr val="262626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2400" i="1" kern="1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Покірний, спритний, чесний, черствий, безсердечний, </a:t>
            </a:r>
            <a:r>
              <a:rPr lang="uk-UA" sz="2400" i="1" kern="1400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бешкетливий</a:t>
            </a:r>
            <a:r>
              <a:rPr lang="uk-UA" sz="2400" i="1" kern="1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, грубий, делікатний, підлий, правдивий, справедливий, бездушний, пихатий, вірний у дружбі, боягузливий, мужній, сміливий, відчайдушний, милосердний, брехливий, терплячий, старанний, кмітливий, веселий, необачний, плаксивий, неслухняний, славолюбний, гордий.</a:t>
            </a:r>
            <a:endParaRPr lang="uk-UA" sz="2400" kern="1400" dirty="0">
              <a:solidFill>
                <a:srgbClr val="0070C0"/>
              </a:solidFill>
              <a:effectLst/>
              <a:latin typeface="Candar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13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77500" y="404664"/>
            <a:ext cx="2376264" cy="6290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2000" b="1" kern="1400" dirty="0" smtClean="0">
                <a:solidFill>
                  <a:srgbClr val="00B050"/>
                </a:solidFill>
                <a:effectLst/>
                <a:latin typeface="Candara"/>
                <a:ea typeface="Times New Roman"/>
                <a:cs typeface="Times New Roman"/>
              </a:rPr>
              <a:t>Федько </a:t>
            </a:r>
            <a:r>
              <a:rPr lang="uk-UA" sz="1600" kern="1400" dirty="0" smtClean="0">
                <a:solidFill>
                  <a:srgbClr val="00B050"/>
                </a:solidFill>
                <a:effectLst/>
                <a:latin typeface="Candara"/>
                <a:ea typeface="Times New Roman"/>
                <a:cs typeface="Times New Roman"/>
              </a:rPr>
              <a:t>  </a:t>
            </a:r>
            <a:r>
              <a:rPr lang="uk-UA" sz="1600" kern="1400" dirty="0" smtClean="0">
                <a:solidFill>
                  <a:srgbClr val="262626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Спритний  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Чесний       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err="1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Бешкетливий</a:t>
            </a: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Правдивий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err="1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Сраведливий</a:t>
            </a: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Вірний у дружбі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Мужній      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Сміливий   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Відчайдушний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Милосердний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Терплячий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Старанний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Кмітливий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Веселий                          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Необачний</a:t>
            </a:r>
          </a:p>
          <a:p>
            <a:r>
              <a:rPr lang="uk-UA" sz="1600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Гордий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116632"/>
            <a:ext cx="3096344" cy="601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sz="4000" kern="1400" dirty="0" smtClean="0">
                <a:solidFill>
                  <a:srgbClr val="262626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uk-UA" sz="2000" b="1" kern="1400" dirty="0" smtClean="0">
                <a:solidFill>
                  <a:srgbClr val="FF0000"/>
                </a:solidFill>
                <a:effectLst/>
                <a:latin typeface="Candara"/>
                <a:ea typeface="Times New Roman"/>
                <a:cs typeface="Times New Roman"/>
              </a:rPr>
              <a:t>Толя</a:t>
            </a:r>
            <a:endParaRPr lang="uk-UA" sz="2000" b="1" kern="1400" dirty="0" smtClean="0">
              <a:solidFill>
                <a:srgbClr val="262626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Покірний                    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Черствий          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Безсердечний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Грубий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Делікатний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Підлий                       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Бездушний 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Пихатий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Боягузливий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Брехливий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Плаксивий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Неслухняний</a:t>
            </a:r>
            <a:endParaRPr lang="uk-UA" sz="1200" b="1" kern="1400" dirty="0" smtClean="0">
              <a:solidFill>
                <a:srgbClr val="262626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uk-UA" b="1" kern="1400" dirty="0" smtClean="0">
                <a:solidFill>
                  <a:srgbClr val="262626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Славолюбний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01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476672"/>
            <a:ext cx="7200800" cy="468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36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Метод «2-4-всі разом»</a:t>
            </a:r>
            <a:endParaRPr lang="uk-UA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ru-RU" sz="1100" kern="1400" dirty="0" smtClean="0">
                <a:solidFill>
                  <a:srgbClr val="262626"/>
                </a:solidFill>
                <a:effectLst/>
                <a:latin typeface="Candara"/>
                <a:ea typeface="Times New Roman"/>
                <a:cs typeface="Times New Roman"/>
              </a:rPr>
              <a:t> </a:t>
            </a:r>
            <a:endParaRPr lang="uk-UA" sz="1100" kern="1400" dirty="0" smtClean="0">
              <a:solidFill>
                <a:srgbClr val="262626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ru-RU" sz="1100" kern="1400" dirty="0" smtClean="0">
                <a:solidFill>
                  <a:srgbClr val="262626"/>
                </a:solidFill>
                <a:effectLst/>
                <a:latin typeface="Candara"/>
                <a:ea typeface="Times New Roman"/>
                <a:cs typeface="Times New Roman"/>
              </a:rPr>
              <a:t> </a:t>
            </a:r>
            <a:endParaRPr lang="uk-UA" sz="1100" kern="1400" dirty="0" smtClean="0">
              <a:solidFill>
                <a:srgbClr val="262626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1.Чи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важко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розпізнати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людину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,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дізнатися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,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що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в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ній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справжнє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, а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що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удаване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?</a:t>
            </a:r>
            <a:endParaRPr lang="uk-UA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Так  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                                                                               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Ні</a:t>
            </a:r>
            <a:endParaRPr lang="uk-UA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Аргументи</a:t>
            </a:r>
            <a:r>
              <a:rPr lang="ru-RU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                                                                   </a:t>
            </a:r>
            <a:r>
              <a:rPr lang="ru-RU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Аргументи</a:t>
            </a:r>
            <a:endParaRPr lang="uk-UA" b="1" kern="1400" dirty="0" smtClean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2.Чи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можна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було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б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уникнути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трагедії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 у </a:t>
            </a:r>
            <a:r>
              <a:rPr lang="ru-RU" sz="2800" b="1" kern="1400" dirty="0" err="1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творі</a:t>
            </a:r>
            <a:r>
              <a:rPr lang="ru-RU" sz="2800" b="1" kern="1400" dirty="0" smtClean="0">
                <a:solidFill>
                  <a:srgbClr val="4F81BD"/>
                </a:solidFill>
                <a:effectLst/>
                <a:latin typeface="Candara"/>
                <a:ea typeface="Times New Roman"/>
                <a:cs typeface="Times New Roman"/>
              </a:rPr>
              <a:t>? </a:t>
            </a:r>
            <a:endParaRPr lang="uk-UA" b="1" kern="1400" dirty="0">
              <a:solidFill>
                <a:srgbClr val="4F81BD"/>
              </a:solidFill>
              <a:effectLst/>
              <a:latin typeface="Candar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016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0" descr="stationary_bkgrnd_V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32606"/>
            <a:ext cx="9144000" cy="68906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332656"/>
            <a:ext cx="6840760" cy="5529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Домашнє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завдання</a:t>
            </a:r>
            <a:endParaRPr lang="uk-UA" sz="3200" b="1" kern="1400" dirty="0" smtClean="0">
              <a:solidFill>
                <a:srgbClr val="4F81BD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Обов'язкове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написати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твір-мініатюру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«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Моє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ставлення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до Федька і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Толі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endParaRPr lang="uk-UA" sz="3200" b="1" kern="1400" dirty="0" smtClean="0">
              <a:solidFill>
                <a:srgbClr val="4F81BD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За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бажанням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В.Винниченко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Збірка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«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Намисто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».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Прочитати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1-2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оповідання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знайти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спільне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та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відмінне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з 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оповіданням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«Федько-</a:t>
            </a:r>
            <a:r>
              <a:rPr lang="ru-RU" sz="3200" b="1" kern="1400" dirty="0" err="1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халамидник</a:t>
            </a:r>
            <a:r>
              <a:rPr lang="ru-RU" sz="3200" b="1" kern="1400" dirty="0" smtClean="0">
                <a:solidFill>
                  <a:srgbClr val="4F81BD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».</a:t>
            </a:r>
            <a:endParaRPr lang="uk-UA" sz="3200" b="1" kern="1400" dirty="0">
              <a:solidFill>
                <a:srgbClr val="4F81BD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8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288</Words>
  <Application>Microsoft Office PowerPoint</Application>
  <PresentationFormat>Экран (4:3)</PresentationFormat>
  <Paragraphs>74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5</cp:revision>
  <dcterms:created xsi:type="dcterms:W3CDTF">2014-11-26T08:21:10Z</dcterms:created>
  <dcterms:modified xsi:type="dcterms:W3CDTF">2014-11-26T09:12:18Z</dcterms:modified>
</cp:coreProperties>
</file>